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9" r:id="rId4"/>
    <p:sldId id="269" r:id="rId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18" autoAdjust="0"/>
  </p:normalViewPr>
  <p:slideViewPr>
    <p:cSldViewPr>
      <p:cViewPr>
        <p:scale>
          <a:sx n="66" d="100"/>
          <a:sy n="66" d="100"/>
        </p:scale>
        <p:origin x="-636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DD1C3-EE89-443F-8283-68C1D4C1C6C5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5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191B7-92EA-417C-8B7B-90B8D5D50207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8B0F4-C7E7-41E4-B9CF-A750F638D18D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3D071-1575-4AD3-B857-8139ACA7FB7C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  <p:transition spd="slow" advTm="10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A9FEA-89FA-4290-9F64-BE6BFA3CFE82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E06A6-422A-402E-888C-6D6AFC0AFADA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0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435B6-818D-4CD0-966C-341B64C2C405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6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9BDFD-3505-4ADB-813F-B4C260E208A0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  <p:transition spd="slow" advTm="10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F69C9-79AD-4D5E-9641-EB3FC8AD0C90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8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9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61BF9-C878-483B-A29B-82B3A87B0147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  <p:transition spd="slow" advTm="10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F5D75-AEC4-4224-9001-8C5EAAF04332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4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5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BE89A-722F-459F-9F70-149D614EFA5A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  <p:transition spd="slow" advTm="10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F817-012B-4132-A6A2-75B2563AF4BB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3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4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2C0B8-8536-4876-B120-E2BA46EB0814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  <p:transition spd="slow" advTm="10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4F039-0AC4-4638-8D47-2C48620BDEB9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6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A6EBD-3B72-4BAA-BFC7-E7E1445ABC0D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  <p:transition spd="slow" advTm="10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gner et arrondir un rectangle à un seul coin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iangle rect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orme lib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9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ED510-751D-49F7-8C34-DE652CD06983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10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D5E7B-FCA2-4C3E-9603-8AD2B1E1EB7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  <p:transition spd="slow" advTm="10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E1449-56B8-4DBE-B51B-63BD424DACD3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FB1A4-2D29-4420-BA88-6A1FA2D5550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  <p:transition spd="slow" advTm="10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BA960-7659-44BB-B956-C0C169EA9B27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07680-AC4F-4AE9-86BE-9CF565EB9252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Ovr>
    <a:masterClrMapping/>
  </p:clrMapOvr>
  <p:transition spd="slow" advTm="10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ce réservé du titre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9" name="Espace réservé du texte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CB975C-AB52-413B-8C31-398D8C8213A2}" type="datetimeFigureOut">
              <a:rPr lang="fr-FR"/>
              <a:pPr>
                <a:defRPr/>
              </a:pPr>
              <a:t>21/02/2009</a:t>
            </a:fld>
            <a:endParaRPr lang="fr-BE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1B8043-E519-4646-BE26-EBDA7966F1EB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  <p:grpSp>
        <p:nvGrpSpPr>
          <p:cNvPr id="1033" name="Groupe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grpSp>
          <p:nvGrpSpPr>
            <p:cNvPr id="12" name="Forme libre 11"/>
            <p:cNvGrpSpPr>
              <a:grpSpLocks/>
            </p:cNvGrpSpPr>
            <p:nvPr/>
          </p:nvGrpSpPr>
          <p:grpSpPr bwMode="auto">
            <a:xfrm>
              <a:off x="-6091" y="-11569"/>
              <a:ext cx="9137939" cy="1050979"/>
              <a:chOff x="-6096" y="-24384"/>
              <a:chExt cx="9137904" cy="1048512"/>
            </a:xfrm>
          </p:grpSpPr>
          <p:pic>
            <p:nvPicPr>
              <p:cNvPr id="1034" name="Forme libre 11"/>
              <p:cNvPicPr>
                <a:picLocks noChangeArrowheads="1"/>
              </p:cNvPicPr>
              <p:nvPr/>
            </p:nvPicPr>
            <p:blipFill>
              <a:blip r:embed="rId14"/>
              <a:srcRect/>
              <a:stretch>
                <a:fillRect/>
              </a:stretch>
            </p:blipFill>
            <p:spPr bwMode="auto">
              <a:xfrm>
                <a:off x="-6096" y="-24384"/>
                <a:ext cx="9137904" cy="1048512"/>
              </a:xfrm>
              <a:prstGeom prst="rect">
                <a:avLst/>
              </a:prstGeom>
              <a:noFill/>
            </p:spPr>
          </p:pic>
          <p:sp>
            <p:nvSpPr>
              <p:cNvPr id="1035" name="Text Box 11"/>
              <p:cNvSpPr txBox="1">
                <a:spLocks noChangeArrowheads="1"/>
              </p:cNvSpPr>
              <p:nvPr/>
            </p:nvSpPr>
            <p:spPr bwMode="auto">
              <a:xfrm rot="21435692">
                <a:off x="-29291" y="422461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onstantia" pitchFamily="18" charset="0"/>
                </a:endParaRPr>
              </a:p>
            </p:txBody>
          </p:sp>
        </p:grpSp>
        <p:grpSp>
          <p:nvGrpSpPr>
            <p:cNvPr id="13" name="Forme libre 12"/>
            <p:cNvGrpSpPr>
              <a:grpSpLocks/>
            </p:cNvGrpSpPr>
            <p:nvPr/>
          </p:nvGrpSpPr>
          <p:grpSpPr bwMode="auto">
            <a:xfrm>
              <a:off x="-6091" y="61755"/>
              <a:ext cx="9156227" cy="910441"/>
              <a:chOff x="-6096" y="48768"/>
              <a:chExt cx="9156192" cy="908304"/>
            </a:xfrm>
          </p:grpSpPr>
          <p:pic>
            <p:nvPicPr>
              <p:cNvPr id="1037" name="Forme libre 12"/>
              <p:cNvPicPr>
                <a:picLocks noChangeArrowheads="1"/>
              </p:cNvPicPr>
              <p:nvPr/>
            </p:nvPicPr>
            <p:blipFill>
              <a:blip r:embed="rId15"/>
              <a:srcRect/>
              <a:stretch>
                <a:fillRect/>
              </a:stretch>
            </p:blipFill>
            <p:spPr bwMode="auto">
              <a:xfrm>
                <a:off x="-6096" y="48768"/>
                <a:ext cx="9156192" cy="908304"/>
              </a:xfrm>
              <a:prstGeom prst="rect">
                <a:avLst/>
              </a:prstGeom>
              <a:noFill/>
            </p:spPr>
          </p:pic>
          <p:sp>
            <p:nvSpPr>
              <p:cNvPr id="1038" name="Text Box 14"/>
              <p:cNvSpPr txBox="1">
                <a:spLocks noChangeArrowheads="1"/>
              </p:cNvSpPr>
              <p:nvPr/>
            </p:nvSpPr>
            <p:spPr bwMode="auto">
              <a:xfrm rot="21435692">
                <a:off x="-21714" y="495979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onstantia" pitchFamily="18" charset="0"/>
                </a:endParaRPr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29" r:id="rId2"/>
    <p:sldLayoutId id="2147483738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9" r:id="rId9"/>
    <p:sldLayoutId id="2147483735" r:id="rId10"/>
    <p:sldLayoutId id="2147483736" r:id="rId11"/>
  </p:sldLayoutIdLst>
  <p:transition spd="slow" advTm="10000">
    <p:plus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3357563" y="1143000"/>
            <a:ext cx="5214937" cy="5262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Ils sont nombreux les bienheureux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Qui n’ont jamais fait parler d’eux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Et qui n’ont pas laissé d’image.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Tous ceux qui ont depuis des âges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Aimés sans cesse et de leur mieux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Autant leurs frères que leur Dieu.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Ceux dont on ne dit pas un mot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Ces bienheureux de l’humble classe.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Ceux qui n’ont pas fait de miracle.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Ceux qui n’ont jamais eu d’extase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Et qui n’ont laissé d’autre trace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Qu’un coin de terre ou un berceau. 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714625" y="1143000"/>
            <a:ext cx="5857875" cy="4894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Ils sont nombreux, ces gens de rien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Ces bienheureux du quotidien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Qui n’entreront pas dans l’histoire.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Ceux qui ont travaillé sans gloire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Et qui se sont usé les mains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A pétrir, à gagner le pain.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 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Ils ont leurs noms sur tant de pierres,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Et quelquefois dans nos prières.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Mais ils sont dans le cœur de Dieu !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Et quand l’un d’eux quitte la terre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Pour gagner la maison du Père,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+mj-lt"/>
                <a:cs typeface="+mn-cs"/>
              </a:rPr>
              <a:t>Une étoile naît dans les cieux.</a:t>
            </a:r>
            <a:endParaRPr lang="fr-BE" sz="2400" dirty="0">
              <a:solidFill>
                <a:schemeClr val="accent5">
                  <a:lumMod val="40000"/>
                  <a:lumOff val="60000"/>
                </a:schemeClr>
              </a:solidFill>
              <a:latin typeface="+mj-lt"/>
              <a:cs typeface="+mn-cs"/>
            </a:endParaRP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35300" y="1920875"/>
            <a:ext cx="5621338" cy="5607050"/>
          </a:xfrm>
          <a:prstGeom prst="rect">
            <a:avLst/>
          </a:prstGeom>
          <a:noFill/>
        </p:spPr>
      </p:pic>
      <p:pic>
        <p:nvPicPr>
          <p:cNvPr id="11" name="ZoneTexte 10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79650" y="712788"/>
            <a:ext cx="5657850" cy="1281112"/>
          </a:xfrm>
          <a:prstGeom prst="rect">
            <a:avLst/>
          </a:prstGeom>
          <a:noFill/>
        </p:spPr>
      </p:pic>
      <p:sp>
        <p:nvSpPr>
          <p:cNvPr id="12" name="ZoneTexte 11"/>
          <p:cNvSpPr txBox="1"/>
          <p:nvPr/>
        </p:nvSpPr>
        <p:spPr>
          <a:xfrm>
            <a:off x="3429000" y="5715000"/>
            <a:ext cx="528637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cs typeface="+mn-cs"/>
              </a:rPr>
              <a:t>Ils sont nombreux les bienheureux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cs typeface="+mn-cs"/>
              </a:rPr>
              <a:t> Qui n’ont jamais fait parler d’eux</a:t>
            </a:r>
          </a:p>
        </p:txBody>
      </p:sp>
      <p:sp>
        <p:nvSpPr>
          <p:cNvPr id="10" name="Bouton d'action : Suivant 9">
            <a:hlinkClick r:id="" action="ppaction://hlinkshowjump?jump=nextslide" highlightClick="1"/>
          </p:cNvPr>
          <p:cNvSpPr/>
          <p:nvPr/>
        </p:nvSpPr>
        <p:spPr>
          <a:xfrm>
            <a:off x="214313" y="6215063"/>
            <a:ext cx="214312" cy="214312"/>
          </a:xfrm>
          <a:prstGeom prst="actionButtonForwardNex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14313" y="6500813"/>
            <a:ext cx="32861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defRPr/>
            </a:pPr>
            <a:r>
              <a:rPr lang="fr-BE" sz="1200" dirty="0">
                <a:solidFill>
                  <a:schemeClr val="bg1"/>
                </a:solidFill>
                <a:latin typeface="+mj-lt"/>
                <a:cs typeface="Arial" pitchFamily="34" charset="0"/>
              </a:rPr>
              <a:t>Un texte de Robert LEBEL, prêtre et compositeur  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500063" y="6143625"/>
            <a:ext cx="250031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BE" sz="10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Cliquez  pour avancer</a:t>
            </a:r>
          </a:p>
        </p:txBody>
      </p:sp>
    </p:spTree>
  </p:cSld>
  <p:clrMapOvr>
    <a:masterClrMapping/>
  </p:clrMapOvr>
  <p:transition spd="slow" advTm="0">
    <p:plus/>
    <p:sndAc>
      <p:stSnd>
        <p:snd r:embed="rId2" name="Ernesto Cortazar - dying of love (morir de amor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3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3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3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1500"/>
                            </p:stCondLst>
                            <p:childTnLst>
                              <p:par>
                                <p:cTn id="101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1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8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4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7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0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35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6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895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2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500"/>
                            </p:stCondLst>
                            <p:childTnLst>
                              <p:par>
                                <p:cTn id="1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98500"/>
                            </p:stCondLst>
                            <p:childTnLst>
                              <p:par>
                                <p:cTn id="1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500"/>
                            </p:stCondLst>
                            <p:childTnLst>
                              <p:par>
                                <p:cTn id="16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2500"/>
                            </p:stCondLst>
                            <p:childTnLst>
                              <p:par>
                                <p:cTn id="1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4500"/>
                            </p:stCondLst>
                            <p:childTnLst>
                              <p:par>
                                <p:cTn id="16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6500"/>
                            </p:stCondLst>
                            <p:childTnLst>
                              <p:par>
                                <p:cTn id="1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08500"/>
                            </p:stCondLst>
                            <p:childTnLst>
                              <p:par>
                                <p:cTn id="17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10500"/>
                            </p:stCondLst>
                            <p:childTnLst>
                              <p:par>
                                <p:cTn id="1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12500"/>
                            </p:stCondLst>
                            <p:childTnLst>
                              <p:par>
                                <p:cTn id="18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14500"/>
                            </p:stCondLst>
                            <p:childTnLst>
                              <p:par>
                                <p:cTn id="18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16500"/>
                            </p:stCondLst>
                            <p:childTnLst>
                              <p:par>
                                <p:cTn id="19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2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18500"/>
                            </p:stCondLst>
                            <p:childTnLst>
                              <p:par>
                                <p:cTn id="19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2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20500"/>
                            </p:stCondLst>
                            <p:childTnLst>
                              <p:par>
                                <p:cTn id="20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2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22500"/>
                            </p:stCondLst>
                            <p:childTnLst>
                              <p:par>
                                <p:cTn id="20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20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24500"/>
                            </p:stCondLst>
                            <p:childTnLst>
                              <p:par>
                                <p:cTn id="209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1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29500"/>
                            </p:stCondLst>
                            <p:childTnLst>
                              <p:par>
                                <p:cTn id="213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34500"/>
                            </p:stCondLst>
                            <p:childTnLst>
                              <p:par>
                                <p:cTn id="217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39500"/>
                            </p:stCondLst>
                            <p:childTnLst>
                              <p:par>
                                <p:cTn id="2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42500"/>
                            </p:stCondLst>
                            <p:childTnLst>
                              <p:par>
                                <p:cTn id="225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7" grpId="1" build="allAtOnce"/>
      <p:bldP spid="8" grpId="0" build="p" advAuto="1000"/>
      <p:bldP spid="8" grpId="1" build="allAtOnce"/>
      <p:bldP spid="10" grpId="0" animBg="1"/>
      <p:bldP spid="409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photo-lumiere-soir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5325" y="1920875"/>
            <a:ext cx="4035425" cy="6046788"/>
          </a:xfrm>
          <a:prstGeom prst="rect">
            <a:avLst/>
          </a:prstGeom>
          <a:noFill/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571500" y="1000125"/>
            <a:ext cx="8143875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Seigneur Jésus, quand on parlait des saints, autrefois,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On admirait et on avait peur. </a:t>
            </a:r>
          </a:p>
          <a:p>
            <a:pPr>
              <a:defRPr/>
            </a:pPr>
            <a:endParaRPr lang="fr-FR" sz="2800" i="1" dirty="0">
              <a:solidFill>
                <a:schemeClr val="accent3">
                  <a:lumMod val="20000"/>
                  <a:lumOff val="80000"/>
                </a:schemeClr>
              </a:solidFill>
              <a:latin typeface="+mj-lt"/>
              <a:cs typeface="Arial" pitchFamily="34" charset="0"/>
            </a:endParaRPr>
          </a:p>
          <a:p>
            <a:pPr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Tant de pénitences et de souffrances, tant de faits extraordinaires.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Quels géants !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 </a:t>
            </a:r>
          </a:p>
          <a:p>
            <a:pPr>
              <a:defRPr/>
            </a:pPr>
            <a:endParaRPr lang="fr-FR" sz="2800" i="1" dirty="0">
              <a:solidFill>
                <a:schemeClr val="accent3">
                  <a:lumMod val="20000"/>
                  <a:lumOff val="80000"/>
                </a:schemeClr>
              </a:solidFill>
              <a:latin typeface="+mj-lt"/>
              <a:cs typeface="Arial" pitchFamily="34" charset="0"/>
            </a:endParaRPr>
          </a:p>
          <a:p>
            <a:pPr>
              <a:defRPr/>
            </a:pP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Et puis, un jour, la « petite voie » de Thérèse, on s’est dit : « Moi aussi, je peux devenir un saint ».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</a:p>
          <a:p>
            <a:pPr>
              <a:defRPr/>
            </a:pPr>
            <a:endParaRPr lang="fr-FR" sz="2800" dirty="0">
              <a:solidFill>
                <a:schemeClr val="accent3">
                  <a:lumMod val="20000"/>
                  <a:lumOff val="80000"/>
                </a:schemeClr>
              </a:solidFill>
              <a:latin typeface="+mj-lt"/>
              <a:cs typeface="Arial" pitchFamily="34" charset="0"/>
            </a:endParaRPr>
          </a:p>
          <a:p>
            <a:pPr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Mais on cherchait quand même des choses en marge de la vie.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 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</a:p>
          <a:p>
            <a:pPr>
              <a:defRPr/>
            </a:pPr>
            <a:endParaRPr lang="fr-FR" sz="2800" dirty="0">
              <a:solidFill>
                <a:schemeClr val="bg2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28625" y="2428875"/>
            <a:ext cx="8501063" cy="46783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bg2">
                    <a:lumMod val="75000"/>
                  </a:schemeClr>
                </a:solidFill>
                <a:latin typeface="+mn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Avec mon travail, ma famille, ma santé, mes problèmes,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Dans ma vie très modeste,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Je dois devenir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celui qui trouve toujours le moment d’aimer.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 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Aide-moi à mieux accepter ma vie,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À mieux la regarder,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À  la fouiller pour voir comment,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là-dedans, il y a l’Evangile à vivre.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Je te prie aujourd’hui pour que naissent partout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des saints de la vie quotidienne.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BE" dirty="0">
              <a:latin typeface="+mn-lt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42938" y="714375"/>
            <a:ext cx="8215312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Maintenant on voit mieux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que le chantier de la sainteté,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c’est la vie quotidienne.</a:t>
            </a:r>
            <a:r>
              <a:rPr lang="fr-FR" sz="28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fr-FR" sz="28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  <a:cs typeface="Arial" pitchFamily="34" charset="0"/>
              </a:rPr>
              <a:t> </a:t>
            </a:r>
            <a:endParaRPr lang="fr-BE" sz="2800" dirty="0">
              <a:solidFill>
                <a:schemeClr val="accent3">
                  <a:lumMod val="20000"/>
                  <a:lumOff val="8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7" name="Bouton d'action : Suivant 6">
            <a:hlinkClick r:id="" action="ppaction://hlinkshowjump?jump=nextslide" highlightClick="1"/>
          </p:cNvPr>
          <p:cNvSpPr/>
          <p:nvPr/>
        </p:nvSpPr>
        <p:spPr>
          <a:xfrm>
            <a:off x="8501063" y="6215063"/>
            <a:ext cx="214312" cy="257175"/>
          </a:xfrm>
          <a:prstGeom prst="actionButtonForwardNex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BE"/>
          </a:p>
        </p:txBody>
      </p:sp>
      <p:sp>
        <p:nvSpPr>
          <p:cNvPr id="8" name="ZoneTexte 7"/>
          <p:cNvSpPr txBox="1"/>
          <p:nvPr/>
        </p:nvSpPr>
        <p:spPr>
          <a:xfrm>
            <a:off x="5094288" y="6356350"/>
            <a:ext cx="30718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1400" dirty="0">
                <a:latin typeface="+mj-lt"/>
                <a:cs typeface="+mn-cs"/>
              </a:rPr>
              <a:t>Revue Aube Nouvelle 11/2008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7453313" y="6462713"/>
            <a:ext cx="164306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BE" sz="10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Cliquez  pour avancer</a:t>
            </a:r>
          </a:p>
        </p:txBody>
      </p:sp>
    </p:spTree>
  </p:cSld>
  <p:clrMapOvr>
    <a:masterClrMapping/>
  </p:clrMapOvr>
  <p:transition spd="slow" advTm="13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6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1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1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8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1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8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99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7700"/>
                            </p:stCondLst>
                            <p:childTnLst>
                              <p:par>
                                <p:cTn id="57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8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3300"/>
                            </p:stCondLst>
                            <p:childTnLst>
                              <p:par>
                                <p:cTn id="68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7300"/>
                            </p:stCondLst>
                            <p:childTnLst>
                              <p:par>
                                <p:cTn id="79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0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700"/>
                            </p:stCondLst>
                            <p:childTnLst>
                              <p:par>
                                <p:cTn id="90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5300"/>
                            </p:stCondLst>
                            <p:childTnLst>
                              <p:par>
                                <p:cTn id="101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9500"/>
                            </p:stCondLst>
                            <p:childTnLst>
                              <p:par>
                                <p:cTn id="112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3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3300"/>
                            </p:stCondLst>
                            <p:childTnLst>
                              <p:par>
                                <p:cTn id="123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4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7500"/>
                            </p:stCondLst>
                            <p:childTnLst>
                              <p:par>
                                <p:cTn id="134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5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2100"/>
                            </p:stCondLst>
                            <p:childTnLst>
                              <p:par>
                                <p:cTn id="145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16700"/>
                            </p:stCondLst>
                            <p:childTnLst>
                              <p:par>
                                <p:cTn id="156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20900"/>
                            </p:stCondLst>
                            <p:childTnLst>
                              <p:par>
                                <p:cTn id="16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22900"/>
                            </p:stCondLst>
                            <p:childTnLst>
                              <p:par>
                                <p:cTn id="174" presetID="4" presetClass="emph" presetSubtype="2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to="1.2" calcmode="lin" valueType="num">
                                      <p:cBhvr override="childStyle">
                                        <p:cTn id="17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26400"/>
                            </p:stCondLst>
                            <p:childTnLst>
                              <p:par>
                                <p:cTn id="177" presetID="4" presetClass="emph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to="1.2" calcmode="lin" valueType="num">
                                      <p:cBhvr override="childStyle">
                                        <p:cTn id="17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28400"/>
                            </p:stCondLst>
                            <p:childTnLst>
                              <p:par>
                                <p:cTn id="180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32400"/>
                            </p:stCondLst>
                            <p:childTnLst>
                              <p:par>
                                <p:cTn id="1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34400"/>
                            </p:stCondLst>
                            <p:childTnLst>
                              <p:par>
                                <p:cTn id="190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6" grpId="1"/>
      <p:bldP spid="3" grpId="0" build="p" advAuto="500"/>
      <p:bldP spid="3" grpId="1" build="allAtOnce"/>
      <p:bldP spid="4" grpId="0"/>
      <p:bldP spid="7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Rectangle à coins arrondis 8"/>
          <p:cNvGrpSpPr>
            <a:grpSpLocks/>
          </p:cNvGrpSpPr>
          <p:nvPr/>
        </p:nvGrpSpPr>
        <p:grpSpPr bwMode="auto">
          <a:xfrm>
            <a:off x="3786188" y="2889250"/>
            <a:ext cx="5138737" cy="3719513"/>
            <a:chOff x="2385" y="1820"/>
            <a:chExt cx="3237" cy="2343"/>
          </a:xfrm>
        </p:grpSpPr>
        <p:pic>
          <p:nvPicPr>
            <p:cNvPr id="7170" name="Rectangle à coins arrondis 8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85" y="1820"/>
              <a:ext cx="3237" cy="2343"/>
            </a:xfrm>
            <a:prstGeom prst="rect">
              <a:avLst/>
            </a:prstGeom>
            <a:noFill/>
          </p:spPr>
        </p:pic>
        <p:sp>
          <p:nvSpPr>
            <p:cNvPr id="7171" name="Text Box 3"/>
            <p:cNvSpPr txBox="1">
              <a:spLocks noChangeArrowheads="1"/>
            </p:cNvSpPr>
            <p:nvPr/>
          </p:nvSpPr>
          <p:spPr bwMode="auto">
            <a:xfrm>
              <a:off x="2540" y="1955"/>
              <a:ext cx="2930" cy="2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fr-BE">
                <a:solidFill>
                  <a:srgbClr val="FFFFFF"/>
                </a:solidFill>
                <a:latin typeface="Constantia" pitchFamily="18" charset="0"/>
              </a:endParaRPr>
            </a:p>
          </p:txBody>
        </p:sp>
      </p:grpSp>
      <p:pic>
        <p:nvPicPr>
          <p:cNvPr id="1026" name="Image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563" y="1663700"/>
            <a:ext cx="2449512" cy="4048125"/>
          </a:xfrm>
          <a:prstGeom prst="rect">
            <a:avLst/>
          </a:prstGeom>
          <a:noFill/>
        </p:spPr>
      </p:pic>
      <p:pic>
        <p:nvPicPr>
          <p:cNvPr id="1030" name="Picture 6" descr="http://marie4liberte.m.a.pic.centerblog.net/h96z4anm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06875" y="3206750"/>
            <a:ext cx="4291013" cy="3060700"/>
          </a:xfrm>
          <a:prstGeom prst="rect">
            <a:avLst/>
          </a:prstGeom>
          <a:noFill/>
        </p:spPr>
      </p:pic>
      <p:sp>
        <p:nvSpPr>
          <p:cNvPr id="10" name="ZoneTexte 9"/>
          <p:cNvSpPr txBox="1"/>
          <p:nvPr/>
        </p:nvSpPr>
        <p:spPr>
          <a:xfrm>
            <a:off x="4214813" y="3143250"/>
            <a:ext cx="4286250" cy="2678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  <a:cs typeface="+mn-cs"/>
              </a:rPr>
              <a:t>La petite fleur Espérance fleurit sur les ordures des bidonvilles, les déserts, les ruines et même la sécheresse du matérialisme qui nous asservit à l'économie du marché.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BE" sz="2400" i="1" dirty="0">
              <a:solidFill>
                <a:schemeClr val="accent2">
                  <a:lumMod val="20000"/>
                  <a:lumOff val="8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43375" y="3214688"/>
            <a:ext cx="4286250" cy="2678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  <a:cs typeface="+mn-cs"/>
              </a:rPr>
              <a:t>Nous sommes enveloppés de tendresse.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  <a:cs typeface="+mn-cs"/>
              </a:rPr>
              <a:t>Si seulement nous savions ouvrir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  <a:cs typeface="+mn-cs"/>
              </a:rPr>
              <a:t>notre cœur, nous réaliserions qu'il existe une infinie bonté dans le monde.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BE" sz="2400" i="1" dirty="0">
              <a:solidFill>
                <a:schemeClr val="accent2">
                  <a:lumMod val="20000"/>
                  <a:lumOff val="8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214813" y="3071813"/>
            <a:ext cx="4286250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  <a:cs typeface="+mn-cs"/>
              </a:rPr>
              <a:t>Qu'est ce qui est immortel en nous ?  C'est le souffle de Dieu, un souffle d'éternité nous portant vers les autres.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  <a:cs typeface="+mn-cs"/>
              </a:rPr>
              <a:t>Nous devons nous battre pour que soient respectées la vie et la dignité des plus faibles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BE" sz="2400" i="1" dirty="0">
              <a:solidFill>
                <a:schemeClr val="accent2">
                  <a:lumMod val="20000"/>
                  <a:lumOff val="8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214813" y="3643313"/>
            <a:ext cx="4286250" cy="1938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24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j-lt"/>
                <a:cs typeface="+mn-cs"/>
              </a:rPr>
              <a:t>Je crois profondément qu'un esprit d'amour habite l'être humain et qu'il est notre source de joie.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BE" sz="2400" i="1" dirty="0">
              <a:solidFill>
                <a:schemeClr val="accent2">
                  <a:lumMod val="20000"/>
                  <a:lumOff val="80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14" name="Bouton d'action : Suivant 13">
            <a:hlinkClick r:id="" action="ppaction://hlinkshowjump?jump=nextslide" highlightClick="1"/>
          </p:cNvPr>
          <p:cNvSpPr/>
          <p:nvPr/>
        </p:nvSpPr>
        <p:spPr>
          <a:xfrm>
            <a:off x="571500" y="6215063"/>
            <a:ext cx="285750" cy="257175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BE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000108"/>
            <a:ext cx="82868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fr-BE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Nous devons nous battre </a:t>
            </a:r>
          </a:p>
          <a:p>
            <a:pPr algn="ctr">
              <a:defRPr/>
            </a:pPr>
            <a:r>
              <a:rPr lang="fr-BE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pour que soient respectées </a:t>
            </a:r>
          </a:p>
          <a:p>
            <a:pPr algn="r">
              <a:defRPr/>
            </a:pPr>
            <a:r>
              <a:rPr lang="fr-BE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la vie et la dignité des plus faibles</a:t>
            </a:r>
            <a:endParaRPr lang="fr-BE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857250" y="6215063"/>
            <a:ext cx="1643063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BE" sz="1000" dirty="0">
                <a:solidFill>
                  <a:schemeClr val="accent6">
                    <a:lumMod val="75000"/>
                  </a:schemeClr>
                </a:solidFill>
              </a:rPr>
              <a:t>Cliquez  pour avancer</a:t>
            </a: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0"/>
                            </p:stCondLst>
                            <p:childTnLst>
                              <p:par>
                                <p:cTn id="26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0"/>
                            </p:stCondLst>
                            <p:childTnLst>
                              <p:par>
                                <p:cTn id="30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0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3000"/>
                            </p:stCondLst>
                            <p:childTnLst>
                              <p:par>
                                <p:cTn id="38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6000"/>
                            </p:stCondLst>
                            <p:childTnLst>
                              <p:par>
                                <p:cTn id="4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6500"/>
                            </p:stCondLst>
                            <p:childTnLst>
                              <p:par>
                                <p:cTn id="5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000"/>
                            </p:stCondLst>
                            <p:childTnLst>
                              <p:par>
                                <p:cTn id="54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7500"/>
                            </p:stCondLst>
                            <p:childTnLst>
                              <p:par>
                                <p:cTn id="58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8000"/>
                            </p:stCondLst>
                            <p:childTnLst>
                              <p:par>
                                <p:cTn id="62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8500"/>
                            </p:stCondLst>
                            <p:childTnLst>
                              <p:par>
                                <p:cTn id="66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9000"/>
                            </p:stCondLst>
                            <p:childTnLst>
                              <p:par>
                                <p:cTn id="70" presetID="2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5" presetClass="exit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5" presetClass="exit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5" presetClass="exit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5" presetClass="exit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2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7000"/>
                            </p:stCondLst>
                            <p:childTnLst>
                              <p:par>
                                <p:cTn id="13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  <p:bldP spid="10" grpId="3"/>
      <p:bldP spid="11" grpId="0"/>
      <p:bldP spid="11" grpId="1"/>
      <p:bldP spid="11" grpId="2"/>
      <p:bldP spid="11" grpId="3"/>
      <p:bldP spid="12" grpId="0"/>
      <p:bldP spid="12" grpId="1"/>
      <p:bldP spid="12" grpId="2"/>
      <p:bldP spid="12" grpId="3"/>
      <p:bldP spid="13" grpId="0"/>
      <p:bldP spid="13" grpId="1"/>
      <p:bldP spid="13" grpId="2"/>
      <p:bldP spid="13" grpId="3"/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7188" y="2000250"/>
            <a:ext cx="7858125" cy="452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À Jean…,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À Georges…,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À Hélène…,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À Isabelle…,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A Raymonde, Louis-Marie, Willy …,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À Maria, Louis, Arthur, Paula …,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À toutes celles et ceux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Qui me manquent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200" dirty="0">
                <a:solidFill>
                  <a:schemeClr val="bg2">
                    <a:lumMod val="90000"/>
                  </a:schemeClr>
                </a:solidFill>
                <a:latin typeface="Monotype Corsiva" pitchFamily="66" charset="0"/>
                <a:cs typeface="+mn-cs"/>
              </a:rPr>
              <a:t>Et à qui je me confie aujourd’hui …          </a:t>
            </a:r>
            <a:r>
              <a:rPr lang="fr-BE" sz="2000" dirty="0">
                <a:solidFill>
                  <a:schemeClr val="bg2">
                    <a:lumMod val="90000"/>
                  </a:schemeClr>
                </a:solidFill>
                <a:latin typeface="+mj-lt"/>
                <a:cs typeface="+mn-cs"/>
              </a:rPr>
              <a:t>Franz</a:t>
            </a:r>
          </a:p>
        </p:txBody>
      </p:sp>
      <p:sp>
        <p:nvSpPr>
          <p:cNvPr id="8195" name="ZoneTexte 2"/>
          <p:cNvSpPr txBox="1">
            <a:spLocks noChangeArrowheads="1"/>
          </p:cNvSpPr>
          <p:nvPr/>
        </p:nvSpPr>
        <p:spPr bwMode="auto">
          <a:xfrm>
            <a:off x="4286250" y="642938"/>
            <a:ext cx="4429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BE">
              <a:latin typeface="Constantia" pitchFamily="18" charset="0"/>
            </a:endParaRP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3643313" y="500063"/>
            <a:ext cx="4897437" cy="16637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BE" sz="2000" b="1" dirty="0"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+mn-cs"/>
              </a:rPr>
              <a:t>Association des Salésiennes Coopératrices et des Salésiens Coopérateurs de don Bosco</a:t>
            </a:r>
          </a:p>
          <a:p>
            <a:pPr algn="r" fontAlgn="auto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fr-BE" sz="1600" dirty="0"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+mn-cs"/>
              </a:rPr>
              <a:t>Province de Belgique Sud</a:t>
            </a:r>
          </a:p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fr-BE" sz="1600" dirty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Mise en image</a:t>
            </a:r>
            <a:r>
              <a:rPr lang="fr-BE" b="1" dirty="0">
                <a:solidFill>
                  <a:schemeClr val="accent2">
                    <a:lumMod val="50000"/>
                  </a:schemeClr>
                </a:solidFill>
                <a:latin typeface="+mj-lt"/>
                <a:cs typeface="+mn-cs"/>
              </a:rPr>
              <a:t> </a:t>
            </a:r>
            <a:r>
              <a:rPr lang="fr-BE" b="1" i="1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CoopBelSud</a:t>
            </a:r>
            <a:endParaRPr lang="fr-BE" b="1" i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  <a:p>
            <a:pPr algn="r" fontAlgn="auto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defRPr/>
            </a:pPr>
            <a:endParaRPr lang="fr-BE" sz="2000" b="1" dirty="0">
              <a:solidFill>
                <a:schemeClr val="bg1"/>
              </a:solidFill>
              <a:latin typeface="Arial Narrow" pitchFamily="34" charset="0"/>
              <a:cs typeface="+mn-cs"/>
            </a:endParaRPr>
          </a:p>
        </p:txBody>
      </p:sp>
    </p:spTree>
  </p:cSld>
  <p:clrMapOvr>
    <a:masterClrMapping/>
  </p:clrMapOvr>
  <p:transition spd="slow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olstice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ppt/theme/themeOverride2.xml><?xml version="1.0" encoding="utf-8"?>
<a:themeOverride xmlns:a="http://schemas.openxmlformats.org/drawingml/2006/main">
  <a:clrScheme name="Solstice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752</TotalTime>
  <Words>456</Words>
  <Application>Microsoft Office PowerPoint</Application>
  <PresentationFormat>Affichage à l'écran (4:3)</PresentationFormat>
  <Paragraphs>77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1" baseType="lpstr">
      <vt:lpstr>Arial</vt:lpstr>
      <vt:lpstr>Calibri</vt:lpstr>
      <vt:lpstr>Constantia</vt:lpstr>
      <vt:lpstr>Wingdings 2</vt:lpstr>
      <vt:lpstr>Monotype Corsiva</vt:lpstr>
      <vt:lpstr>Arial Narrow</vt:lpstr>
      <vt:lpstr>Débit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Franz</dc:creator>
  <cp:lastModifiedBy>Franz</cp:lastModifiedBy>
  <cp:revision>18</cp:revision>
  <dcterms:created xsi:type="dcterms:W3CDTF">2008-11-14T16:17:30Z</dcterms:created>
  <dcterms:modified xsi:type="dcterms:W3CDTF">2009-02-21T20:29:53Z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2669353</vt:lpwstr>
  </property>
  <property fmtid="{D5CDD505-2E9C-101B-9397-08002B2CF9AE}" name="NXPowerLiteVersion" pid="3">
    <vt:lpwstr>D3.7.2</vt:lpwstr>
  </property>
  <property fmtid="{D5CDD505-2E9C-101B-9397-08002B2CF9AE}" name="NXTAG2" pid="4">
    <vt:lpwstr>0008000a3d000000000001023720</vt:lpwstr>
  </property>
</Properties>
</file>